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66"/>
    <p:restoredTop sz="96911"/>
  </p:normalViewPr>
  <p:slideViewPr>
    <p:cSldViewPr>
      <p:cViewPr>
        <p:scale>
          <a:sx n="33" d="100"/>
          <a:sy n="33" d="100"/>
        </p:scale>
        <p:origin x="2124" y="65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1/17/2019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xmlns=""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xmlns=""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xmlns=""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xmlns=""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xmlns=""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24371"/>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275505"/>
            <a:ext cx="6992830" cy="646331"/>
          </a:xfrm>
          <a:prstGeom prst="rect">
            <a:avLst/>
          </a:prstGeom>
          <a:noFill/>
        </p:spPr>
        <p:txBody>
          <a:bodyPr wrap="square" rtlCol="0">
            <a:spAutoFit/>
          </a:bodyPr>
          <a:lstStyle/>
          <a:p>
            <a:r>
              <a:rPr lang="en-US" sz="3600" b="1" dirty="0" smtClean="0">
                <a:solidFill>
                  <a:schemeClr val="accent6">
                    <a:lumMod val="75000"/>
                  </a:schemeClr>
                </a:solidFill>
              </a:rPr>
              <a:t>Introduction/Motivation</a:t>
            </a:r>
            <a:endParaRPr lang="en-US" sz="3600" b="1" dirty="0">
              <a:solidFill>
                <a:schemeClr val="accent6">
                  <a:lumMod val="75000"/>
                </a:schemeClr>
              </a:solidFill>
            </a:endParaRP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smtClean="0">
                <a:solidFill>
                  <a:schemeClr val="accent6">
                    <a:lumMod val="75000"/>
                  </a:schemeClr>
                </a:solidFill>
              </a:rPr>
              <a:t>Methods</a:t>
            </a:r>
            <a:endParaRPr lang="en-US" sz="3600" b="1" dirty="0">
              <a:solidFill>
                <a:schemeClr val="accent6">
                  <a:lumMod val="75000"/>
                </a:schemeClr>
              </a:solidFill>
            </a:endParaRPr>
          </a:p>
        </p:txBody>
      </p:sp>
      <p:sp>
        <p:nvSpPr>
          <p:cNvPr id="10" name="TextBox 9"/>
          <p:cNvSpPr txBox="1"/>
          <p:nvPr/>
        </p:nvSpPr>
        <p:spPr>
          <a:xfrm>
            <a:off x="10499389" y="3124200"/>
            <a:ext cx="5448300" cy="646331"/>
          </a:xfrm>
          <a:prstGeom prst="rect">
            <a:avLst/>
          </a:prstGeom>
          <a:noFill/>
        </p:spPr>
        <p:txBody>
          <a:bodyPr wrap="square" rtlCol="0">
            <a:spAutoFit/>
          </a:bodyPr>
          <a:lstStyle/>
          <a:p>
            <a:r>
              <a:rPr lang="en-US" sz="3600" b="1" dirty="0" smtClean="0">
                <a:solidFill>
                  <a:schemeClr val="accent6">
                    <a:lumMod val="75000"/>
                  </a:schemeClr>
                </a:solidFill>
              </a:rPr>
              <a:t>Results </a:t>
            </a:r>
            <a:endParaRPr lang="en-US" sz="3600" b="1" dirty="0">
              <a:solidFill>
                <a:schemeClr val="accent6">
                  <a:lumMod val="75000"/>
                </a:schemeClr>
              </a:solidFill>
            </a:endParaRPr>
          </a:p>
        </p:txBody>
      </p:sp>
      <p:sp>
        <p:nvSpPr>
          <p:cNvPr id="11" name="TextBox 10"/>
          <p:cNvSpPr txBox="1"/>
          <p:nvPr/>
        </p:nvSpPr>
        <p:spPr>
          <a:xfrm>
            <a:off x="10506086" y="12750255"/>
            <a:ext cx="5949422" cy="646331"/>
          </a:xfrm>
          <a:prstGeom prst="rect">
            <a:avLst/>
          </a:prstGeom>
          <a:noFill/>
        </p:spPr>
        <p:txBody>
          <a:bodyPr wrap="square" rtlCol="0">
            <a:spAutoFit/>
          </a:bodyPr>
          <a:lstStyle/>
          <a:p>
            <a:r>
              <a:rPr lang="en-US" sz="3600" b="1" dirty="0">
                <a:solidFill>
                  <a:schemeClr val="accent6">
                    <a:lumMod val="75000"/>
                  </a:schemeClr>
                </a:solidFill>
              </a:rPr>
              <a:t>Discussion/Future </a:t>
            </a:r>
            <a:r>
              <a:rPr lang="en-US" sz="3600" b="1" dirty="0" smtClean="0">
                <a:solidFill>
                  <a:schemeClr val="accent6">
                    <a:lumMod val="75000"/>
                  </a:schemeClr>
                </a:solidFill>
              </a:rPr>
              <a:t>Work </a:t>
            </a:r>
            <a:endParaRPr lang="en-US" sz="3600" b="1" dirty="0">
              <a:solidFill>
                <a:schemeClr val="accent6">
                  <a:lumMod val="75000"/>
                </a:schemeClr>
              </a:solidFill>
            </a:endParaRPr>
          </a:p>
        </p:txBody>
      </p:sp>
      <p:sp>
        <p:nvSpPr>
          <p:cNvPr id="32" name="TextBox 31"/>
          <p:cNvSpPr txBox="1"/>
          <p:nvPr/>
        </p:nvSpPr>
        <p:spPr>
          <a:xfrm>
            <a:off x="139467" y="4086285"/>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xmlns=""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xmlns=""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xmlns="" id="{D3D2D18A-9A1C-3E4F-9E01-F6E75CC65935}"/>
              </a:ext>
            </a:extLst>
          </p:cNvPr>
          <p:cNvSpPr txBox="1"/>
          <p:nvPr/>
        </p:nvSpPr>
        <p:spPr>
          <a:xfrm>
            <a:off x="19389724" y="8747479"/>
            <a:ext cx="6796672" cy="4154984"/>
          </a:xfrm>
          <a:prstGeom prst="rect">
            <a:avLst/>
          </a:prstGeom>
          <a:noFill/>
        </p:spPr>
        <p:txBody>
          <a:bodyPr wrap="square" rtlCol="0">
            <a:spAutoFit/>
          </a:bodyPr>
          <a:lstStyle/>
          <a:p>
            <a:r>
              <a:rPr lang="en-US" sz="2400" b="1" dirty="0" err="1">
                <a:latin typeface="Courier New" panose="02070309020205020404" pitchFamily="49" charset="0"/>
                <a:cs typeface="Courier New" panose="02070309020205020404" pitchFamily="49" charset="0"/>
              </a:rPr>
              <a:t>MaxMass</a:t>
            </a:r>
            <a:r>
              <a:rPr lang="en-US" sz="2400" b="1" dirty="0"/>
              <a:t> predicts 27% protein reclamation with 10 knockouts</a:t>
            </a:r>
          </a:p>
          <a:p>
            <a:r>
              <a:rPr lang="en-US" sz="2400" dirty="0"/>
              <a:t>We then 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xmlns="" id="{EE315460-89C4-E24E-BB4E-A804FF1F8C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9580" y="8416119"/>
            <a:ext cx="4131420" cy="4131420"/>
          </a:xfrm>
          <a:prstGeom prst="rect">
            <a:avLst/>
          </a:prstGeom>
        </p:spPr>
      </p:pic>
      <p:sp>
        <p:nvSpPr>
          <p:cNvPr id="53" name="TextBox 52">
            <a:extLst>
              <a:ext uri="{FF2B5EF4-FFF2-40B4-BE49-F238E27FC236}">
                <a16:creationId xmlns:a16="http://schemas.microsoft.com/office/drawing/2014/main" xmlns="" id="{3007A94A-DAF0-AA44-A8D8-DF0981785D6E}"/>
              </a:ext>
            </a:extLst>
          </p:cNvPr>
          <p:cNvSpPr txBox="1"/>
          <p:nvPr/>
        </p:nvSpPr>
        <p:spPr>
          <a:xfrm>
            <a:off x="19389724" y="3675953"/>
            <a:ext cx="6796672" cy="4154984"/>
          </a:xfrm>
          <a:prstGeom prst="rect">
            <a:avLst/>
          </a:prstGeom>
          <a:noFill/>
        </p:spPr>
        <p:txBody>
          <a:bodyPr wrap="square" rtlCol="0">
            <a:spAutoFit/>
          </a:bodyPr>
          <a:lstStyle/>
          <a:p>
            <a:r>
              <a:rPr lang="en-US" sz="24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xmlns="" id="{FECF9994-FC93-D14C-88FA-DC7BC5E00922}"/>
              </a:ext>
            </a:extLst>
          </p:cNvPr>
          <p:cNvGrpSpPr/>
          <p:nvPr/>
        </p:nvGrpSpPr>
        <p:grpSpPr>
          <a:xfrm>
            <a:off x="15155065" y="3939556"/>
            <a:ext cx="4191000" cy="4169520"/>
            <a:chOff x="14591524" y="3998123"/>
            <a:chExt cx="4191000" cy="4169520"/>
          </a:xfrm>
        </p:grpSpPr>
        <p:pic>
          <p:nvPicPr>
            <p:cNvPr id="48" name="Picture 47">
              <a:extLst>
                <a:ext uri="{FF2B5EF4-FFF2-40B4-BE49-F238E27FC236}">
                  <a16:creationId xmlns:a16="http://schemas.microsoft.com/office/drawing/2014/main" xmlns="" id="{4D39CF5D-9C63-554B-8F1C-993451836E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xmlns="" id="{361B1FF0-935A-224A-A7D1-6B76E48B99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xmlns="" id="{23FA8A26-48F8-1A49-843A-3703A44013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xmlns="" id="{3A1A05E4-BB34-274D-A91D-C0AF175C80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xmlns="" id="{B834DDEE-06DD-7B47-9DAB-8A0BBD6FEB81}"/>
              </a:ext>
            </a:extLst>
          </p:cNvPr>
          <p:cNvSpPr/>
          <p:nvPr/>
        </p:nvSpPr>
        <p:spPr>
          <a:xfrm>
            <a:off x="15157911" y="4808580"/>
            <a:ext cx="1297597" cy="246221"/>
          </a:xfrm>
          <a:prstGeom prst="rect">
            <a:avLst/>
          </a:prstGeom>
        </p:spPr>
        <p:txBody>
          <a:bodyPr wrap="square">
            <a:spAutoFit/>
          </a:bodyPr>
          <a:lstStyle/>
          <a:p>
            <a:r>
              <a:rPr lang="en-US" sz="1000" dirty="0"/>
              <a:t>KL-divergence:0.22</a:t>
            </a:r>
          </a:p>
        </p:txBody>
      </p:sp>
      <p:sp>
        <p:nvSpPr>
          <p:cNvPr id="54" name="Rectangle 53">
            <a:extLst>
              <a:ext uri="{FF2B5EF4-FFF2-40B4-BE49-F238E27FC236}">
                <a16:creationId xmlns:a16="http://schemas.microsoft.com/office/drawing/2014/main" xmlns="" id="{027F2177-9FD7-A042-8EBA-4948B957BFE1}"/>
              </a:ext>
            </a:extLst>
          </p:cNvPr>
          <p:cNvSpPr/>
          <p:nvPr/>
        </p:nvSpPr>
        <p:spPr>
          <a:xfrm>
            <a:off x="17134405" y="4812210"/>
            <a:ext cx="1297597" cy="246221"/>
          </a:xfrm>
          <a:prstGeom prst="rect">
            <a:avLst/>
          </a:prstGeom>
        </p:spPr>
        <p:txBody>
          <a:bodyPr wrap="square">
            <a:spAutoFit/>
          </a:bodyPr>
          <a:lstStyle/>
          <a:p>
            <a:r>
              <a:rPr lang="en-US" sz="1000" dirty="0"/>
              <a:t>KL-divergence: 0.036</a:t>
            </a:r>
          </a:p>
        </p:txBody>
      </p:sp>
      <p:sp>
        <p:nvSpPr>
          <p:cNvPr id="55" name="Rectangle 54">
            <a:extLst>
              <a:ext uri="{FF2B5EF4-FFF2-40B4-BE49-F238E27FC236}">
                <a16:creationId xmlns:a16="http://schemas.microsoft.com/office/drawing/2014/main" xmlns="" id="{998AAD4C-3BCB-5A44-AACB-82D37049F9FC}"/>
              </a:ext>
            </a:extLst>
          </p:cNvPr>
          <p:cNvSpPr/>
          <p:nvPr/>
        </p:nvSpPr>
        <p:spPr>
          <a:xfrm>
            <a:off x="15114252" y="6950408"/>
            <a:ext cx="1297597" cy="246221"/>
          </a:xfrm>
          <a:prstGeom prst="rect">
            <a:avLst/>
          </a:prstGeom>
        </p:spPr>
        <p:txBody>
          <a:bodyPr wrap="square">
            <a:spAutoFit/>
          </a:bodyPr>
          <a:lstStyle/>
          <a:p>
            <a:r>
              <a:rPr lang="en-US" sz="1000" dirty="0"/>
              <a:t>KL-divergence: 0.21</a:t>
            </a:r>
          </a:p>
        </p:txBody>
      </p:sp>
      <p:sp>
        <p:nvSpPr>
          <p:cNvPr id="56" name="Rectangle 55">
            <a:extLst>
              <a:ext uri="{FF2B5EF4-FFF2-40B4-BE49-F238E27FC236}">
                <a16:creationId xmlns:a16="http://schemas.microsoft.com/office/drawing/2014/main" xmlns="" id="{B7D8AF34-6D22-8C4D-BDB6-ACFC2EEC4CFD}"/>
              </a:ext>
            </a:extLst>
          </p:cNvPr>
          <p:cNvSpPr/>
          <p:nvPr/>
        </p:nvSpPr>
        <p:spPr>
          <a:xfrm>
            <a:off x="17134405" y="6945562"/>
            <a:ext cx="1333620" cy="246221"/>
          </a:xfrm>
          <a:prstGeom prst="rect">
            <a:avLst/>
          </a:prstGeom>
        </p:spPr>
        <p:txBody>
          <a:bodyPr wrap="square">
            <a:spAutoFit/>
          </a:bodyPr>
          <a:lstStyle/>
          <a:p>
            <a:r>
              <a:rPr lang="en-US" sz="1000" dirty="0"/>
              <a:t>KL-divergence: 0.0087</a:t>
            </a:r>
          </a:p>
        </p:txBody>
      </p:sp>
      <p:pic>
        <p:nvPicPr>
          <p:cNvPr id="60" name="Picture 59">
            <a:extLst>
              <a:ext uri="{FF2B5EF4-FFF2-40B4-BE49-F238E27FC236}">
                <a16:creationId xmlns:a16="http://schemas.microsoft.com/office/drawing/2014/main" xmlns="" id="{A94EB968-A470-5841-861E-2F767793FAE7}"/>
              </a:ext>
            </a:extLst>
          </p:cNvPr>
          <p:cNvPicPr>
            <a:picLocks noChangeAspect="1"/>
          </p:cNvPicPr>
          <p:nvPr/>
        </p:nvPicPr>
        <p:blipFill rotWithShape="1">
          <a:blip r:embed="rId11">
            <a:extLst>
              <a:ext uri="{28A0092B-C50C-407E-A947-70E740481C1C}">
                <a14:useLocalDpi xmlns:a14="http://schemas.microsoft.com/office/drawing/2010/main" val="0"/>
              </a:ext>
            </a:extLst>
          </a:blip>
          <a:srcRect l="3476" t="4123" r="4759" b="31272"/>
          <a:stretch/>
        </p:blipFill>
        <p:spPr>
          <a:xfrm>
            <a:off x="10233649" y="3693205"/>
            <a:ext cx="4985847" cy="4542554"/>
          </a:xfrm>
          <a:prstGeom prst="rect">
            <a:avLst/>
          </a:prstGeom>
        </p:spPr>
      </p:pic>
      <p:sp>
        <p:nvSpPr>
          <p:cNvPr id="61" name="Rectangle 60">
            <a:extLst>
              <a:ext uri="{FF2B5EF4-FFF2-40B4-BE49-F238E27FC236}">
                <a16:creationId xmlns:a16="http://schemas.microsoft.com/office/drawing/2014/main" xmlns="" id="{0B6E1291-795C-FB44-8831-C5CEDA675788}"/>
              </a:ext>
            </a:extLst>
          </p:cNvPr>
          <p:cNvSpPr/>
          <p:nvPr/>
        </p:nvSpPr>
        <p:spPr>
          <a:xfrm>
            <a:off x="10559154" y="13364341"/>
            <a:ext cx="15955906" cy="1631216"/>
          </a:xfrm>
          <a:prstGeom prst="rect">
            <a:avLst/>
          </a:prstGeom>
        </p:spPr>
        <p:txBody>
          <a:bodyPr wrap="square">
            <a:spAutoFit/>
          </a:bodyPr>
          <a:lstStyle/>
          <a:p>
            <a:pPr lvl="0" defTabSz="914400">
              <a:defRPr/>
            </a:pPr>
            <a:r>
              <a:rPr lang="en-US" sz="20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sometimes resulted in new highly expressed proteins. To predict which proteins must be overexpressed in the knockout, future work will focus on extending the metabolic model with RNA and Protein expression mechanisms, known as ME-models. We will apply </a:t>
            </a:r>
            <a:r>
              <a:rPr lang="en-US" sz="2000" kern="0" dirty="0" err="1">
                <a:solidFill>
                  <a:prstClr val="black"/>
                </a:solidFill>
                <a:latin typeface="Courier New" panose="02070309020205020404" pitchFamily="49" charset="0"/>
                <a:cs typeface="Courier New" panose="02070309020205020404" pitchFamily="49" charset="0"/>
              </a:rPr>
              <a:t>MaxMass</a:t>
            </a:r>
            <a:r>
              <a:rPr lang="en-US" sz="2000" kern="0" dirty="0">
                <a:solidFill>
                  <a:prstClr val="black"/>
                </a:solidFill>
              </a:rPr>
              <a:t> to other organisms such as </a:t>
            </a:r>
            <a:r>
              <a:rPr lang="en-US" sz="2000" i="1" kern="0" dirty="0">
                <a:solidFill>
                  <a:prstClr val="black"/>
                </a:solidFill>
              </a:rPr>
              <a:t>Pseudomonas </a:t>
            </a:r>
            <a:r>
              <a:rPr lang="en-US" sz="2000" i="1" kern="0" dirty="0" err="1">
                <a:solidFill>
                  <a:prstClr val="black"/>
                </a:solidFill>
              </a:rPr>
              <a:t>flourescens</a:t>
            </a:r>
            <a:r>
              <a:rPr lang="en-US" sz="2000" i="1" kern="0" dirty="0">
                <a:solidFill>
                  <a:prstClr val="black"/>
                </a:solidFill>
              </a:rPr>
              <a:t>, </a:t>
            </a:r>
            <a:r>
              <a:rPr lang="en-US" sz="2000" i="1" kern="0" dirty="0" err="1">
                <a:solidFill>
                  <a:prstClr val="black"/>
                </a:solidFill>
              </a:rPr>
              <a:t>Shewanella</a:t>
            </a:r>
            <a:r>
              <a:rPr lang="en-US" sz="2000" i="1" kern="0" dirty="0">
                <a:solidFill>
                  <a:prstClr val="black"/>
                </a:solidFill>
              </a:rPr>
              <a:t> </a:t>
            </a:r>
            <a:r>
              <a:rPr lang="en-US" sz="2000" i="1" kern="0" dirty="0" err="1">
                <a:solidFill>
                  <a:prstClr val="black"/>
                </a:solidFill>
              </a:rPr>
              <a:t>oneidensis</a:t>
            </a:r>
            <a:r>
              <a:rPr lang="en-US" sz="2000" i="1" kern="0" dirty="0">
                <a:solidFill>
                  <a:prstClr val="black"/>
                </a:solidFill>
              </a:rPr>
              <a:t> </a:t>
            </a:r>
            <a:r>
              <a:rPr lang="en-US" sz="2000" kern="0" dirty="0">
                <a:solidFill>
                  <a:prstClr val="black"/>
                </a:solidFill>
              </a:rPr>
              <a:t>MR-1 and </a:t>
            </a:r>
            <a:r>
              <a:rPr lang="en-US" sz="2000" i="1" kern="0" dirty="0">
                <a:solidFill>
                  <a:prstClr val="black"/>
                </a:solidFill>
              </a:rPr>
              <a:t>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pic>
        <p:nvPicPr>
          <p:cNvPr id="14" name="Picture 13">
            <a:extLst>
              <a:ext uri="{FF2B5EF4-FFF2-40B4-BE49-F238E27FC236}">
                <a16:creationId xmlns:a16="http://schemas.microsoft.com/office/drawing/2014/main" xmlns=""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4130" t="4033" r="3117" b="31521"/>
          <a:stretch/>
        </p:blipFill>
        <p:spPr>
          <a:xfrm>
            <a:off x="10224260" y="8174688"/>
            <a:ext cx="5151945" cy="4632486"/>
          </a:xfrm>
          <a:prstGeom prst="rect">
            <a:avLst/>
          </a:prstGeom>
        </p:spPr>
      </p:pic>
      <p:sp>
        <p:nvSpPr>
          <p:cNvPr id="63" name="TextBox 62">
            <a:extLst>
              <a:ext uri="{FF2B5EF4-FFF2-40B4-BE49-F238E27FC236}">
                <a16:creationId xmlns:a16="http://schemas.microsoft.com/office/drawing/2014/main" xmlns="" id="{802D2F31-53B4-954D-8F1A-628089571CBD}"/>
              </a:ext>
            </a:extLst>
          </p:cNvPr>
          <p:cNvSpPr txBox="1"/>
          <p:nvPr/>
        </p:nvSpPr>
        <p:spPr>
          <a:xfrm>
            <a:off x="10559154" y="1512419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xmlns="" id="{078EAAE0-8BA4-D342-AFE0-20A6B8630BD8}"/>
              </a:ext>
            </a:extLst>
          </p:cNvPr>
          <p:cNvSpPr txBox="1"/>
          <p:nvPr/>
        </p:nvSpPr>
        <p:spPr>
          <a:xfrm>
            <a:off x="10639373" y="15819834"/>
            <a:ext cx="9858427" cy="1569660"/>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xmlns=""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xmlns=""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xmlns=""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xmlns=""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xmlns=""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
        <p:nvSpPr>
          <p:cNvPr id="39" name="TextBox 38">
            <a:extLst>
              <a:ext uri="{FF2B5EF4-FFF2-40B4-BE49-F238E27FC236}">
                <a16:creationId xmlns:a16="http://schemas.microsoft.com/office/drawing/2014/main" xmlns="" id="{1AEE47A6-0CE2-5349-A5A0-AB5ADA044A81}"/>
              </a:ext>
            </a:extLst>
          </p:cNvPr>
          <p:cNvSpPr txBox="1"/>
          <p:nvPr/>
        </p:nvSpPr>
        <p:spPr>
          <a:xfrm>
            <a:off x="20727234" y="15105512"/>
            <a:ext cx="4924373" cy="646331"/>
          </a:xfrm>
          <a:prstGeom prst="rect">
            <a:avLst/>
          </a:prstGeom>
          <a:noFill/>
        </p:spPr>
        <p:txBody>
          <a:bodyPr wrap="square" rtlCol="0">
            <a:spAutoFit/>
          </a:bodyPr>
          <a:lstStyle/>
          <a:p>
            <a:r>
              <a:rPr lang="en-US" sz="3600" b="1" dirty="0">
                <a:solidFill>
                  <a:schemeClr val="accent6">
                    <a:lumMod val="75000"/>
                  </a:schemeClr>
                </a:solidFill>
              </a:rPr>
              <a:t>Acknowledgements</a:t>
            </a:r>
          </a:p>
        </p:txBody>
      </p:sp>
      <p:sp>
        <p:nvSpPr>
          <p:cNvPr id="40" name="TextBox 39">
            <a:extLst>
              <a:ext uri="{FF2B5EF4-FFF2-40B4-BE49-F238E27FC236}">
                <a16:creationId xmlns:a16="http://schemas.microsoft.com/office/drawing/2014/main" xmlns="" id="{095D0315-E02C-1B47-B696-981022C2707C}"/>
              </a:ext>
            </a:extLst>
          </p:cNvPr>
          <p:cNvSpPr txBox="1"/>
          <p:nvPr/>
        </p:nvSpPr>
        <p:spPr>
          <a:xfrm>
            <a:off x="20727487" y="15770522"/>
            <a:ext cx="5715000" cy="1015663"/>
          </a:xfrm>
          <a:prstGeom prst="rect">
            <a:avLst/>
          </a:prstGeom>
          <a:noFill/>
        </p:spPr>
        <p:txBody>
          <a:bodyPr wrap="square" rtlCol="0">
            <a:spAutoFit/>
          </a:bodyPr>
          <a:lstStyle/>
          <a:p>
            <a:r>
              <a:rPr lang="en-US" sz="1200" dirty="0"/>
              <a:t>This work was funded by PNNL’s Agile Investment in synthetic biology. Samples were analyzed in the Environmental Molecular Sciences Laboratory, a DOE BER national scientific user facility on the PNNL campus. </a:t>
            </a:r>
          </a:p>
          <a:p>
            <a:r>
              <a:rPr lang="en-US" sz="1200" dirty="0"/>
              <a:t>PNNL is a multi-program national laboratory operated by Battelle for the DOE under contract DE-AC05-76RL01830</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www.w3.org/XML/1998/namespace"/>
    <ds:schemaRef ds:uri="http://purl.org/dc/elements/1.1/"/>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1509</TotalTime>
  <Words>639</Words>
  <Application>Microsoft Office PowerPoint</Application>
  <PresentationFormat>Custom</PresentationFormat>
  <Paragraphs>32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92</cp:revision>
  <cp:lastPrinted>2019-01-15T20:09:24Z</cp:lastPrinted>
  <dcterms:created xsi:type="dcterms:W3CDTF">2012-11-30T02:20:55Z</dcterms:created>
  <dcterms:modified xsi:type="dcterms:W3CDTF">2019-01-17T17:41:15Z</dcterms:modified>
</cp:coreProperties>
</file>